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B49"/>
    <a:srgbClr val="445856"/>
    <a:srgbClr val="2D4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8" d="100"/>
          <a:sy n="68" d="100"/>
        </p:scale>
        <p:origin x="60" y="1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3/25/2019</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3/25/2019</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3/25/2019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3/25/2019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3/25/2019</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E32D-4BBD-471E-A534-4E9CB04A89D8}"/>
              </a:ext>
            </a:extLst>
          </p:cNvPr>
          <p:cNvSpPr>
            <a:spLocks noGrp="1"/>
          </p:cNvSpPr>
          <p:nvPr>
            <p:ph type="ctrTitle"/>
          </p:nvPr>
        </p:nvSpPr>
        <p:spPr/>
        <p:txBody>
          <a:bodyPr/>
          <a:lstStyle/>
          <a:p>
            <a:r>
              <a:rPr lang="en-IN" sz="5000" dirty="0">
                <a:latin typeface="Algerian" panose="04020705040A02060702" pitchFamily="82" charset="0"/>
              </a:rPr>
              <a:t>UX Task 1.3 : PROTO PERSONA</a:t>
            </a:r>
          </a:p>
        </p:txBody>
      </p:sp>
      <p:sp>
        <p:nvSpPr>
          <p:cNvPr id="3" name="Subtitle 2">
            <a:extLst>
              <a:ext uri="{FF2B5EF4-FFF2-40B4-BE49-F238E27FC236}">
                <a16:creationId xmlns:a16="http://schemas.microsoft.com/office/drawing/2014/main" id="{1AEC6E84-3F37-4FCB-BC66-6E46FB0B0CD5}"/>
              </a:ext>
            </a:extLst>
          </p:cNvPr>
          <p:cNvSpPr>
            <a:spLocks noGrp="1"/>
          </p:cNvSpPr>
          <p:nvPr>
            <p:ph type="subTitle" idx="1"/>
          </p:nvPr>
        </p:nvSpPr>
        <p:spPr>
          <a:xfrm>
            <a:off x="1562100" y="4325168"/>
            <a:ext cx="9070848" cy="814095"/>
          </a:xfrm>
        </p:spPr>
        <p:txBody>
          <a:bodyPr>
            <a:normAutofit/>
          </a:bodyPr>
          <a:lstStyle/>
          <a:p>
            <a:r>
              <a:rPr lang="en-IN" dirty="0">
                <a:latin typeface="Algerian" panose="04020705040A02060702" pitchFamily="82" charset="0"/>
              </a:rPr>
              <a:t>Submitted by : Minal Bombatkar</a:t>
            </a:r>
          </a:p>
          <a:p>
            <a:r>
              <a:rPr lang="en-IN" dirty="0">
                <a:latin typeface="Algerian" panose="04020705040A02060702" pitchFamily="82" charset="0"/>
              </a:rPr>
              <a:t>20 March 2019</a:t>
            </a:r>
          </a:p>
        </p:txBody>
      </p:sp>
    </p:spTree>
    <p:extLst>
      <p:ext uri="{BB962C8B-B14F-4D97-AF65-F5344CB8AC3E}">
        <p14:creationId xmlns:p14="http://schemas.microsoft.com/office/powerpoint/2010/main" val="427471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C55FCE-122B-4A1A-8E68-5B86D3243BC1}"/>
              </a:ext>
            </a:extLst>
          </p:cNvPr>
          <p:cNvPicPr>
            <a:picLocks noGrp="1" noChangeAspect="1"/>
          </p:cNvPicPr>
          <p:nvPr>
            <p:ph idx="1"/>
          </p:nvPr>
        </p:nvPicPr>
        <p:blipFill>
          <a:blip r:embed="rId2"/>
          <a:stretch>
            <a:fillRect/>
          </a:stretch>
        </p:blipFill>
        <p:spPr>
          <a:xfrm>
            <a:off x="609665" y="529207"/>
            <a:ext cx="2296540" cy="3444810"/>
          </a:xfrm>
        </p:spPr>
      </p:pic>
      <p:sp>
        <p:nvSpPr>
          <p:cNvPr id="7" name="TextBox 6">
            <a:extLst>
              <a:ext uri="{FF2B5EF4-FFF2-40B4-BE49-F238E27FC236}">
                <a16:creationId xmlns:a16="http://schemas.microsoft.com/office/drawing/2014/main" id="{C83C8871-52C4-4309-B91C-DC1BEEDF65B0}"/>
              </a:ext>
            </a:extLst>
          </p:cNvPr>
          <p:cNvSpPr txBox="1"/>
          <p:nvPr/>
        </p:nvSpPr>
        <p:spPr>
          <a:xfrm>
            <a:off x="3539514" y="1395351"/>
            <a:ext cx="3051900" cy="1754326"/>
          </a:xfrm>
          <a:prstGeom prst="rect">
            <a:avLst/>
          </a:prstGeom>
          <a:noFill/>
        </p:spPr>
        <p:txBody>
          <a:bodyPr wrap="square" rtlCol="0">
            <a:spAutoFit/>
          </a:bodyPr>
          <a:lstStyle/>
          <a:p>
            <a:r>
              <a:rPr lang="en-IN" dirty="0">
                <a:latin typeface="Agency FB" panose="020B0503020202020204" pitchFamily="34" charset="0"/>
              </a:rPr>
              <a:t>Kim Yang</a:t>
            </a:r>
          </a:p>
          <a:p>
            <a:r>
              <a:rPr lang="en-IN" dirty="0">
                <a:latin typeface="Agency FB" panose="020B0503020202020204" pitchFamily="34" charset="0"/>
              </a:rPr>
              <a:t>26 years old</a:t>
            </a:r>
          </a:p>
          <a:p>
            <a:r>
              <a:rPr lang="en-IN" dirty="0">
                <a:latin typeface="Agency FB" panose="020B0503020202020204" pitchFamily="34" charset="0"/>
              </a:rPr>
              <a:t>Chinese Americans</a:t>
            </a:r>
          </a:p>
          <a:p>
            <a:r>
              <a:rPr lang="en-IN" dirty="0">
                <a:latin typeface="Agency FB" panose="020B0503020202020204" pitchFamily="34" charset="0"/>
              </a:rPr>
              <a:t>In relation with boy friend </a:t>
            </a:r>
          </a:p>
          <a:p>
            <a:r>
              <a:rPr lang="en-IN" dirty="0">
                <a:latin typeface="Agency FB" panose="020B0503020202020204" pitchFamily="34" charset="0"/>
              </a:rPr>
              <a:t>Based in New York</a:t>
            </a:r>
          </a:p>
          <a:p>
            <a:r>
              <a:rPr lang="en-IN" dirty="0">
                <a:latin typeface="Agency FB" panose="020B0503020202020204" pitchFamily="34" charset="0"/>
              </a:rPr>
              <a:t>Works full-time as Junior HR Manager</a:t>
            </a:r>
          </a:p>
        </p:txBody>
      </p:sp>
      <p:sp>
        <p:nvSpPr>
          <p:cNvPr id="12" name="TextBox 11">
            <a:extLst>
              <a:ext uri="{FF2B5EF4-FFF2-40B4-BE49-F238E27FC236}">
                <a16:creationId xmlns:a16="http://schemas.microsoft.com/office/drawing/2014/main" id="{3A7B1AB2-66B6-4D7A-B166-E01599E1F651}"/>
              </a:ext>
            </a:extLst>
          </p:cNvPr>
          <p:cNvSpPr txBox="1"/>
          <p:nvPr/>
        </p:nvSpPr>
        <p:spPr>
          <a:xfrm>
            <a:off x="4350213" y="783537"/>
            <a:ext cx="1430503" cy="369332"/>
          </a:xfrm>
          <a:prstGeom prst="rect">
            <a:avLst/>
          </a:prstGeom>
          <a:noFill/>
        </p:spPr>
        <p:txBody>
          <a:bodyPr wrap="square" rtlCol="0">
            <a:spAutoFit/>
          </a:bodyPr>
          <a:lstStyle/>
          <a:p>
            <a:r>
              <a:rPr lang="en-IN" b="1" dirty="0">
                <a:latin typeface="Agency FB" panose="020B0503020202020204" pitchFamily="34" charset="0"/>
              </a:rPr>
              <a:t>DEMOGRAPHICS</a:t>
            </a:r>
            <a:endParaRPr lang="en-IN" dirty="0">
              <a:latin typeface="Agency FB" panose="020B0503020202020204" pitchFamily="34" charset="0"/>
            </a:endParaRPr>
          </a:p>
        </p:txBody>
      </p:sp>
      <p:sp>
        <p:nvSpPr>
          <p:cNvPr id="13" name="TextBox 12">
            <a:extLst>
              <a:ext uri="{FF2B5EF4-FFF2-40B4-BE49-F238E27FC236}">
                <a16:creationId xmlns:a16="http://schemas.microsoft.com/office/drawing/2014/main" id="{49D3104B-FC25-413B-B20D-92438B6F3D63}"/>
              </a:ext>
            </a:extLst>
          </p:cNvPr>
          <p:cNvSpPr txBox="1"/>
          <p:nvPr/>
        </p:nvSpPr>
        <p:spPr>
          <a:xfrm>
            <a:off x="9206399" y="4011018"/>
            <a:ext cx="706632" cy="369332"/>
          </a:xfrm>
          <a:prstGeom prst="rect">
            <a:avLst/>
          </a:prstGeom>
          <a:noFill/>
        </p:spPr>
        <p:txBody>
          <a:bodyPr wrap="square" rtlCol="0">
            <a:spAutoFit/>
          </a:bodyPr>
          <a:lstStyle/>
          <a:p>
            <a:r>
              <a:rPr lang="en-IN" b="1" dirty="0">
                <a:latin typeface="Agency FB" panose="020B0503020202020204" pitchFamily="34" charset="0"/>
              </a:rPr>
              <a:t>GOALS</a:t>
            </a:r>
            <a:endParaRPr lang="en-IN" dirty="0">
              <a:latin typeface="Agency FB" panose="020B0503020202020204" pitchFamily="34" charset="0"/>
            </a:endParaRPr>
          </a:p>
        </p:txBody>
      </p:sp>
      <p:sp>
        <p:nvSpPr>
          <p:cNvPr id="15" name="TextBox 14">
            <a:extLst>
              <a:ext uri="{FF2B5EF4-FFF2-40B4-BE49-F238E27FC236}">
                <a16:creationId xmlns:a16="http://schemas.microsoft.com/office/drawing/2014/main" id="{6C7FB7A1-DAA6-45F7-9439-274436A558DA}"/>
              </a:ext>
            </a:extLst>
          </p:cNvPr>
          <p:cNvSpPr txBox="1"/>
          <p:nvPr/>
        </p:nvSpPr>
        <p:spPr>
          <a:xfrm>
            <a:off x="7579716" y="4495983"/>
            <a:ext cx="3959999"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To learn vocabulary for basic communication with clients</a:t>
            </a:r>
          </a:p>
          <a:p>
            <a:pPr marL="285750" indent="-285750">
              <a:buFont typeface="Arial" panose="020B0604020202020204" pitchFamily="34" charset="0"/>
              <a:buChar char="•"/>
            </a:pPr>
            <a:r>
              <a:rPr lang="en-IN" dirty="0">
                <a:latin typeface="Agency FB" panose="020B0503020202020204" pitchFamily="34" charset="0"/>
              </a:rPr>
              <a:t>Not only learn the language but learn with the correct pronunciation</a:t>
            </a:r>
          </a:p>
          <a:p>
            <a:pPr marL="285750" indent="-285750">
              <a:buFont typeface="Arial" panose="020B0604020202020204" pitchFamily="34" charset="0"/>
              <a:buChar char="•"/>
            </a:pPr>
            <a:r>
              <a:rPr lang="en-IN" dirty="0">
                <a:latin typeface="Agency FB" panose="020B0503020202020204" pitchFamily="34" charset="0"/>
              </a:rPr>
              <a:t>To achieve new position in carrier</a:t>
            </a:r>
          </a:p>
        </p:txBody>
      </p:sp>
      <p:sp>
        <p:nvSpPr>
          <p:cNvPr id="9" name="TextBox 8">
            <a:extLst>
              <a:ext uri="{FF2B5EF4-FFF2-40B4-BE49-F238E27FC236}">
                <a16:creationId xmlns:a16="http://schemas.microsoft.com/office/drawing/2014/main" id="{D1EAF771-632F-49A1-873F-F001292E697F}"/>
              </a:ext>
            </a:extLst>
          </p:cNvPr>
          <p:cNvSpPr txBox="1"/>
          <p:nvPr/>
        </p:nvSpPr>
        <p:spPr>
          <a:xfrm>
            <a:off x="7579716" y="1395351"/>
            <a:ext cx="4127972"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Changing work schedule</a:t>
            </a:r>
          </a:p>
          <a:p>
            <a:pPr marL="285750" indent="-285750">
              <a:buFont typeface="Arial" panose="020B0604020202020204" pitchFamily="34" charset="0"/>
              <a:buChar char="•"/>
            </a:pPr>
            <a:r>
              <a:rPr lang="en-IN" dirty="0">
                <a:latin typeface="Agency FB" panose="020B0503020202020204" pitchFamily="34" charset="0"/>
              </a:rPr>
              <a:t>Works in shifts</a:t>
            </a:r>
          </a:p>
          <a:p>
            <a:pPr marL="285750" indent="-285750">
              <a:buFont typeface="Arial" panose="020B0604020202020204" pitchFamily="34" charset="0"/>
              <a:buChar char="•"/>
            </a:pPr>
            <a:r>
              <a:rPr lang="en-IN" dirty="0">
                <a:latin typeface="Agency FB" panose="020B0503020202020204" pitchFamily="34" charset="0"/>
              </a:rPr>
              <a:t>Mostly work with computer laptops also frequently using mobile phone for scheduling the meeting call with clients</a:t>
            </a:r>
          </a:p>
          <a:p>
            <a:pPr marL="285750" indent="-285750">
              <a:buFont typeface="Arial" panose="020B0604020202020204" pitchFamily="34" charset="0"/>
              <a:buChar char="•"/>
            </a:pPr>
            <a:r>
              <a:rPr lang="en-IN" dirty="0">
                <a:latin typeface="Agency FB" panose="020B0503020202020204" pitchFamily="34" charset="0"/>
              </a:rPr>
              <a:t>As HR, I have to be active all time on social media like Facebook, Tweeter, LinkedIn</a:t>
            </a:r>
          </a:p>
        </p:txBody>
      </p:sp>
      <p:sp>
        <p:nvSpPr>
          <p:cNvPr id="16" name="TextBox 15">
            <a:extLst>
              <a:ext uri="{FF2B5EF4-FFF2-40B4-BE49-F238E27FC236}">
                <a16:creationId xmlns:a16="http://schemas.microsoft.com/office/drawing/2014/main" id="{FECE11B3-7A2E-4790-B259-75C5E15B05DD}"/>
              </a:ext>
            </a:extLst>
          </p:cNvPr>
          <p:cNvSpPr txBox="1"/>
          <p:nvPr/>
        </p:nvSpPr>
        <p:spPr>
          <a:xfrm>
            <a:off x="9100929" y="783537"/>
            <a:ext cx="1085547" cy="369332"/>
          </a:xfrm>
          <a:prstGeom prst="rect">
            <a:avLst/>
          </a:prstGeom>
          <a:noFill/>
        </p:spPr>
        <p:txBody>
          <a:bodyPr wrap="square" rtlCol="0">
            <a:spAutoFit/>
          </a:bodyPr>
          <a:lstStyle/>
          <a:p>
            <a:r>
              <a:rPr lang="en-IN" b="1" dirty="0">
                <a:latin typeface="Agency FB" panose="020B0503020202020204" pitchFamily="34" charset="0"/>
              </a:rPr>
              <a:t>BEHAVIORS</a:t>
            </a:r>
            <a:endParaRPr lang="en-IN" dirty="0">
              <a:latin typeface="Agency FB" panose="020B0503020202020204" pitchFamily="34" charset="0"/>
            </a:endParaRPr>
          </a:p>
        </p:txBody>
      </p:sp>
      <p:cxnSp>
        <p:nvCxnSpPr>
          <p:cNvPr id="18" name="Straight Connector 17">
            <a:extLst>
              <a:ext uri="{FF2B5EF4-FFF2-40B4-BE49-F238E27FC236}">
                <a16:creationId xmlns:a16="http://schemas.microsoft.com/office/drawing/2014/main" id="{DBCEDE4F-6035-4C64-9C04-928B4463DFA3}"/>
              </a:ext>
            </a:extLst>
          </p:cNvPr>
          <p:cNvCxnSpPr>
            <a:cxnSpLocks/>
          </p:cNvCxnSpPr>
          <p:nvPr/>
        </p:nvCxnSpPr>
        <p:spPr>
          <a:xfrm>
            <a:off x="3242474" y="523763"/>
            <a:ext cx="0" cy="3539751"/>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B949FD2-7E56-4FE3-810F-594A0D950C03}"/>
              </a:ext>
            </a:extLst>
          </p:cNvPr>
          <p:cNvSpPr txBox="1"/>
          <p:nvPr/>
        </p:nvSpPr>
        <p:spPr>
          <a:xfrm>
            <a:off x="413647" y="4621332"/>
            <a:ext cx="2957852" cy="1754326"/>
          </a:xfrm>
          <a:prstGeom prst="rect">
            <a:avLst/>
          </a:prstGeom>
          <a:noFill/>
        </p:spPr>
        <p:txBody>
          <a:bodyPr wrap="square" rtlCol="0">
            <a:spAutoFit/>
          </a:bodyPr>
          <a:lstStyle/>
          <a:p>
            <a:r>
              <a:rPr lang="en-IN" dirty="0">
                <a:latin typeface="Agency FB" panose="020B0503020202020204" pitchFamily="34" charset="0"/>
              </a:rPr>
              <a:t>I have busy work schedule with different work tasks that I have to finish before day ends. Learning new language will add new star in my resume. It will help to push up my carrier.</a:t>
            </a:r>
          </a:p>
        </p:txBody>
      </p:sp>
      <p:cxnSp>
        <p:nvCxnSpPr>
          <p:cNvPr id="22" name="Straight Connector 21">
            <a:extLst>
              <a:ext uri="{FF2B5EF4-FFF2-40B4-BE49-F238E27FC236}">
                <a16:creationId xmlns:a16="http://schemas.microsoft.com/office/drawing/2014/main" id="{93F4B35D-580A-4DC8-ADED-BA68A3E1E833}"/>
              </a:ext>
            </a:extLst>
          </p:cNvPr>
          <p:cNvCxnSpPr>
            <a:cxnSpLocks/>
          </p:cNvCxnSpPr>
          <p:nvPr/>
        </p:nvCxnSpPr>
        <p:spPr>
          <a:xfrm flipH="1">
            <a:off x="458420" y="4297674"/>
            <a:ext cx="2599029" cy="0"/>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F89E0F4F-2729-4790-9F1B-042FF8450DF3}"/>
              </a:ext>
            </a:extLst>
          </p:cNvPr>
          <p:cNvCxnSpPr>
            <a:cxnSpLocks/>
          </p:cNvCxnSpPr>
          <p:nvPr/>
        </p:nvCxnSpPr>
        <p:spPr>
          <a:xfrm>
            <a:off x="7353444" y="999338"/>
            <a:ext cx="0" cy="2346565"/>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6C723D95-5053-43AF-95D4-C080584499D6}"/>
              </a:ext>
            </a:extLst>
          </p:cNvPr>
          <p:cNvCxnSpPr>
            <a:cxnSpLocks/>
          </p:cNvCxnSpPr>
          <p:nvPr/>
        </p:nvCxnSpPr>
        <p:spPr>
          <a:xfrm>
            <a:off x="7353444" y="3974017"/>
            <a:ext cx="0" cy="2410638"/>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B7C2C792-ABF1-4BDE-BDBD-5CBD44ECA93B}"/>
              </a:ext>
            </a:extLst>
          </p:cNvPr>
          <p:cNvSpPr txBox="1"/>
          <p:nvPr/>
        </p:nvSpPr>
        <p:spPr>
          <a:xfrm>
            <a:off x="4978672" y="4011018"/>
            <a:ext cx="706636" cy="369332"/>
          </a:xfrm>
          <a:prstGeom prst="rect">
            <a:avLst/>
          </a:prstGeom>
          <a:noFill/>
        </p:spPr>
        <p:txBody>
          <a:bodyPr wrap="square" rtlCol="0">
            <a:spAutoFit/>
          </a:bodyPr>
          <a:lstStyle/>
          <a:p>
            <a:r>
              <a:rPr lang="en-IN" b="1" dirty="0">
                <a:latin typeface="Agency FB" panose="020B0503020202020204" pitchFamily="34" charset="0"/>
              </a:rPr>
              <a:t>NEEDS </a:t>
            </a:r>
            <a:endParaRPr lang="en-IN" dirty="0">
              <a:latin typeface="Agency FB" panose="020B0503020202020204" pitchFamily="34" charset="0"/>
            </a:endParaRPr>
          </a:p>
        </p:txBody>
      </p:sp>
      <p:sp>
        <p:nvSpPr>
          <p:cNvPr id="30" name="TextBox 29">
            <a:extLst>
              <a:ext uri="{FF2B5EF4-FFF2-40B4-BE49-F238E27FC236}">
                <a16:creationId xmlns:a16="http://schemas.microsoft.com/office/drawing/2014/main" id="{57B7DAD3-E1C8-4A2D-90DE-D4A36C516B15}"/>
              </a:ext>
            </a:extLst>
          </p:cNvPr>
          <p:cNvSpPr txBox="1"/>
          <p:nvPr/>
        </p:nvSpPr>
        <p:spPr>
          <a:xfrm>
            <a:off x="3539514" y="4495983"/>
            <a:ext cx="3584952" cy="209235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Pronunciation should be proper</a:t>
            </a:r>
          </a:p>
          <a:p>
            <a:pPr marL="285750" indent="-285750">
              <a:buFont typeface="Arial" panose="020B0604020202020204" pitchFamily="34" charset="0"/>
              <a:buChar char="•"/>
            </a:pPr>
            <a:r>
              <a:rPr lang="en-IN" dirty="0">
                <a:latin typeface="Agency FB" panose="020B0503020202020204" pitchFamily="34" charset="0"/>
              </a:rPr>
              <a:t>No time restrictions for learning</a:t>
            </a:r>
          </a:p>
          <a:p>
            <a:pPr marL="285750" indent="-285750">
              <a:buFont typeface="Arial" panose="020B0604020202020204" pitchFamily="34" charset="0"/>
              <a:buChar char="•"/>
            </a:pPr>
            <a:r>
              <a:rPr lang="en-IN" dirty="0">
                <a:latin typeface="Agency FB" panose="020B0503020202020204" pitchFamily="34" charset="0"/>
              </a:rPr>
              <a:t>Need to be easy and straight forward</a:t>
            </a:r>
          </a:p>
          <a:p>
            <a:pPr marL="285750" indent="-285750">
              <a:buFont typeface="Arial" panose="020B0604020202020204" pitchFamily="34" charset="0"/>
              <a:buChar char="•"/>
            </a:pPr>
            <a:r>
              <a:rPr lang="en-IN" dirty="0">
                <a:latin typeface="Agency FB" panose="020B0503020202020204" pitchFamily="34" charset="0"/>
              </a:rPr>
              <a:t>Easy search option should be there</a:t>
            </a:r>
          </a:p>
          <a:p>
            <a:pPr marL="285750" indent="-285750">
              <a:buFont typeface="Arial" panose="020B0604020202020204" pitchFamily="34" charset="0"/>
              <a:buChar char="•"/>
            </a:pPr>
            <a:r>
              <a:rPr lang="en-IN" dirty="0">
                <a:latin typeface="Agency FB" panose="020B0503020202020204" pitchFamily="34" charset="0"/>
              </a:rPr>
              <a:t>Need small remainder that I use to set as per my availability</a:t>
            </a:r>
          </a:p>
          <a:p>
            <a:pPr marL="285750" indent="-285750">
              <a:buFont typeface="Arial" panose="020B0604020202020204" pitchFamily="34" charset="0"/>
              <a:buChar char="•"/>
            </a:pPr>
            <a:endParaRPr lang="en-IN" dirty="0">
              <a:latin typeface="Agency FB" panose="020B0503020202020204" pitchFamily="34" charset="0"/>
            </a:endParaRPr>
          </a:p>
        </p:txBody>
      </p:sp>
    </p:spTree>
    <p:extLst>
      <p:ext uri="{BB962C8B-B14F-4D97-AF65-F5344CB8AC3E}">
        <p14:creationId xmlns:p14="http://schemas.microsoft.com/office/powerpoint/2010/main" val="26302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F10A9-0281-44BA-A389-CC689DE8259A}"/>
              </a:ext>
            </a:extLst>
          </p:cNvPr>
          <p:cNvSpPr txBox="1"/>
          <p:nvPr/>
        </p:nvSpPr>
        <p:spPr>
          <a:xfrm>
            <a:off x="364646" y="1526843"/>
            <a:ext cx="5716397" cy="230832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I love to have fun when I’m leaning, I want to be able to feel like I’m playing a game</a:t>
            </a:r>
          </a:p>
          <a:p>
            <a:pPr marL="285750" indent="-285750">
              <a:buFont typeface="Arial" panose="020B0604020202020204" pitchFamily="34" charset="0"/>
              <a:buChar char="•"/>
            </a:pPr>
            <a:r>
              <a:rPr lang="en-IN" dirty="0">
                <a:latin typeface="Agency FB" panose="020B0503020202020204" pitchFamily="34" charset="0"/>
              </a:rPr>
              <a:t>I want to study new vocabulary in a variety of ways so I can </a:t>
            </a:r>
            <a:br>
              <a:rPr lang="en-IN" dirty="0">
                <a:latin typeface="Agency FB" panose="020B0503020202020204" pitchFamily="34" charset="0"/>
              </a:rPr>
            </a:br>
            <a:r>
              <a:rPr lang="en-IN" dirty="0">
                <a:latin typeface="Agency FB" panose="020B0503020202020204" pitchFamily="34" charset="0"/>
              </a:rPr>
              <a:t>retain it better</a:t>
            </a:r>
          </a:p>
          <a:p>
            <a:pPr marL="285750" indent="-285750">
              <a:buFont typeface="Arial" panose="020B0604020202020204" pitchFamily="34" charset="0"/>
              <a:buChar char="•"/>
            </a:pPr>
            <a:r>
              <a:rPr lang="en-IN" dirty="0">
                <a:latin typeface="Agency FB" panose="020B0503020202020204" pitchFamily="34" charset="0"/>
              </a:rPr>
              <a:t>I want to be able to see the words so I can sound it out while actually hear</a:t>
            </a:r>
          </a:p>
          <a:p>
            <a:pPr marL="285750" indent="-285750">
              <a:buFont typeface="Arial" panose="020B0604020202020204" pitchFamily="34" charset="0"/>
              <a:buChar char="•"/>
            </a:pPr>
            <a:r>
              <a:rPr lang="en-IN" dirty="0">
                <a:latin typeface="Agency FB" panose="020B0503020202020204" pitchFamily="34" charset="0"/>
              </a:rPr>
              <a:t>Need small remainder that I use to set as per my availability of the time</a:t>
            </a:r>
          </a:p>
          <a:p>
            <a:pPr marL="285750" indent="-285750">
              <a:buFont typeface="Arial" panose="020B0604020202020204" pitchFamily="34" charset="0"/>
              <a:buChar char="•"/>
            </a:pPr>
            <a:endParaRPr lang="en-IN" dirty="0">
              <a:latin typeface="Agency FB" panose="020B0503020202020204" pitchFamily="34" charset="0"/>
            </a:endParaRPr>
          </a:p>
        </p:txBody>
      </p:sp>
      <p:sp>
        <p:nvSpPr>
          <p:cNvPr id="5" name="TextBox 4">
            <a:extLst>
              <a:ext uri="{FF2B5EF4-FFF2-40B4-BE49-F238E27FC236}">
                <a16:creationId xmlns:a16="http://schemas.microsoft.com/office/drawing/2014/main" id="{A59DC977-1F5E-4B04-9C67-11F4B59A9796}"/>
              </a:ext>
            </a:extLst>
          </p:cNvPr>
          <p:cNvSpPr txBox="1"/>
          <p:nvPr/>
        </p:nvSpPr>
        <p:spPr>
          <a:xfrm>
            <a:off x="2537134" y="814007"/>
            <a:ext cx="1294371" cy="369332"/>
          </a:xfrm>
          <a:prstGeom prst="rect">
            <a:avLst/>
          </a:prstGeom>
          <a:noFill/>
        </p:spPr>
        <p:txBody>
          <a:bodyPr wrap="square" rtlCol="0">
            <a:spAutoFit/>
          </a:bodyPr>
          <a:lstStyle>
            <a:defPPr>
              <a:defRPr lang="en-US"/>
            </a:defPPr>
            <a:lvl1pPr>
              <a:defRPr b="1">
                <a:latin typeface="Agency FB" panose="020B0503020202020204" pitchFamily="34" charset="0"/>
              </a:defRPr>
            </a:lvl1pPr>
          </a:lstStyle>
          <a:p>
            <a:r>
              <a:rPr lang="en-IN" dirty="0"/>
              <a:t>USER STORIES</a:t>
            </a:r>
          </a:p>
        </p:txBody>
      </p:sp>
      <p:sp>
        <p:nvSpPr>
          <p:cNvPr id="6" name="TextBox 5">
            <a:extLst>
              <a:ext uri="{FF2B5EF4-FFF2-40B4-BE49-F238E27FC236}">
                <a16:creationId xmlns:a16="http://schemas.microsoft.com/office/drawing/2014/main" id="{CD351A78-9C17-4DCE-8CE4-D51AE08CFC1D}"/>
              </a:ext>
            </a:extLst>
          </p:cNvPr>
          <p:cNvSpPr txBox="1"/>
          <p:nvPr/>
        </p:nvSpPr>
        <p:spPr>
          <a:xfrm>
            <a:off x="8172381" y="814007"/>
            <a:ext cx="1201619" cy="369332"/>
          </a:xfrm>
          <a:prstGeom prst="rect">
            <a:avLst/>
          </a:prstGeom>
          <a:noFill/>
        </p:spPr>
        <p:txBody>
          <a:bodyPr wrap="square" rtlCol="0">
            <a:spAutoFit/>
          </a:bodyPr>
          <a:lstStyle>
            <a:defPPr>
              <a:defRPr lang="en-US"/>
            </a:defPPr>
            <a:lvl1pPr>
              <a:defRPr b="1">
                <a:latin typeface="Agency FB" panose="020B0503020202020204" pitchFamily="34" charset="0"/>
              </a:defRPr>
            </a:lvl1pPr>
          </a:lstStyle>
          <a:p>
            <a:r>
              <a:rPr lang="en-IN" dirty="0"/>
              <a:t>JOB STORIES</a:t>
            </a:r>
          </a:p>
        </p:txBody>
      </p:sp>
      <p:sp>
        <p:nvSpPr>
          <p:cNvPr id="7" name="TextBox 6">
            <a:extLst>
              <a:ext uri="{FF2B5EF4-FFF2-40B4-BE49-F238E27FC236}">
                <a16:creationId xmlns:a16="http://schemas.microsoft.com/office/drawing/2014/main" id="{87A6FFAE-AB59-42F2-83B4-B9A2E9B4BA8C}"/>
              </a:ext>
            </a:extLst>
          </p:cNvPr>
          <p:cNvSpPr txBox="1"/>
          <p:nvPr/>
        </p:nvSpPr>
        <p:spPr>
          <a:xfrm>
            <a:off x="6168930" y="1526843"/>
            <a:ext cx="5757536"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As HR, I need to have retained all of management skills so that I can feel confident when asked a question by a client or while doing hiring interviews with people.</a:t>
            </a:r>
          </a:p>
          <a:p>
            <a:pPr marL="285750" indent="-285750">
              <a:buFont typeface="Arial" panose="020B0604020202020204" pitchFamily="34" charset="0"/>
              <a:buChar char="•"/>
            </a:pPr>
            <a:r>
              <a:rPr lang="en-IN" dirty="0">
                <a:latin typeface="Agency FB" panose="020B0503020202020204" pitchFamily="34" charset="0"/>
              </a:rPr>
              <a:t>As HR, I need to continue having good study habits so that I am always up to date.</a:t>
            </a:r>
          </a:p>
        </p:txBody>
      </p:sp>
      <p:cxnSp>
        <p:nvCxnSpPr>
          <p:cNvPr id="8" name="Straight Connector 7">
            <a:extLst>
              <a:ext uri="{FF2B5EF4-FFF2-40B4-BE49-F238E27FC236}">
                <a16:creationId xmlns:a16="http://schemas.microsoft.com/office/drawing/2014/main" id="{1B79F743-89EA-4C91-9802-BDE047C7D86D}"/>
              </a:ext>
            </a:extLst>
          </p:cNvPr>
          <p:cNvCxnSpPr>
            <a:cxnSpLocks/>
          </p:cNvCxnSpPr>
          <p:nvPr/>
        </p:nvCxnSpPr>
        <p:spPr>
          <a:xfrm>
            <a:off x="6096000" y="1183339"/>
            <a:ext cx="0" cy="2537326"/>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6128CFA-8FDD-4858-8954-C0BCAC89307B}"/>
              </a:ext>
            </a:extLst>
          </p:cNvPr>
          <p:cNvSpPr txBox="1"/>
          <p:nvPr/>
        </p:nvSpPr>
        <p:spPr>
          <a:xfrm>
            <a:off x="560983" y="4886800"/>
            <a:ext cx="5239564" cy="923330"/>
          </a:xfrm>
          <a:prstGeom prst="rect">
            <a:avLst/>
          </a:prstGeom>
          <a:noFill/>
        </p:spPr>
        <p:txBody>
          <a:bodyPr wrap="square" rtlCol="0">
            <a:spAutoFit/>
          </a:bodyPr>
          <a:lstStyle/>
          <a:p>
            <a:r>
              <a:rPr lang="en-IN" dirty="0">
                <a:latin typeface="Agency FB" panose="020B0503020202020204" pitchFamily="34" charset="0"/>
              </a:rPr>
              <a:t>Kim needs a way to learn the basics of the language quickly because everyday she need to deal with her clients. Also she needs a way to learn at her own pace while being engaging and fun.</a:t>
            </a:r>
          </a:p>
        </p:txBody>
      </p:sp>
      <p:sp>
        <p:nvSpPr>
          <p:cNvPr id="10" name="TextBox 9">
            <a:extLst>
              <a:ext uri="{FF2B5EF4-FFF2-40B4-BE49-F238E27FC236}">
                <a16:creationId xmlns:a16="http://schemas.microsoft.com/office/drawing/2014/main" id="{39E39ABF-E677-4ACB-9C52-1F4F07332328}"/>
              </a:ext>
            </a:extLst>
          </p:cNvPr>
          <p:cNvSpPr txBox="1"/>
          <p:nvPr/>
        </p:nvSpPr>
        <p:spPr>
          <a:xfrm>
            <a:off x="2247289" y="4314817"/>
            <a:ext cx="1866952" cy="369332"/>
          </a:xfrm>
          <a:prstGeom prst="rect">
            <a:avLst/>
          </a:prstGeom>
          <a:noFill/>
        </p:spPr>
        <p:txBody>
          <a:bodyPr wrap="square" rtlCol="0">
            <a:spAutoFit/>
          </a:bodyPr>
          <a:lstStyle/>
          <a:p>
            <a:r>
              <a:rPr lang="en-IN" b="1" dirty="0">
                <a:latin typeface="Agency FB" panose="020B0503020202020204" pitchFamily="34" charset="0"/>
              </a:rPr>
              <a:t>PROBLEM STATEMENT</a:t>
            </a:r>
            <a:endParaRPr lang="en-IN" dirty="0">
              <a:latin typeface="Agency FB" panose="020B0503020202020204" pitchFamily="34" charset="0"/>
            </a:endParaRPr>
          </a:p>
        </p:txBody>
      </p:sp>
      <p:sp>
        <p:nvSpPr>
          <p:cNvPr id="11" name="TextBox 10">
            <a:extLst>
              <a:ext uri="{FF2B5EF4-FFF2-40B4-BE49-F238E27FC236}">
                <a16:creationId xmlns:a16="http://schemas.microsoft.com/office/drawing/2014/main" id="{5C724D7B-7203-4342-8FFD-E9A8E173C595}"/>
              </a:ext>
            </a:extLst>
          </p:cNvPr>
          <p:cNvSpPr txBox="1"/>
          <p:nvPr/>
        </p:nvSpPr>
        <p:spPr>
          <a:xfrm>
            <a:off x="8004808" y="4314817"/>
            <a:ext cx="2183016" cy="369332"/>
          </a:xfrm>
          <a:prstGeom prst="rect">
            <a:avLst/>
          </a:prstGeom>
          <a:noFill/>
        </p:spPr>
        <p:txBody>
          <a:bodyPr wrap="square" rtlCol="0">
            <a:spAutoFit/>
          </a:bodyPr>
          <a:lstStyle/>
          <a:p>
            <a:r>
              <a:rPr lang="en-IN" b="1" dirty="0">
                <a:latin typeface="Agency FB" panose="020B0503020202020204" pitchFamily="34" charset="0"/>
              </a:rPr>
              <a:t>HYPOTHESIS STATEMENT</a:t>
            </a:r>
            <a:endParaRPr lang="en-IN" dirty="0">
              <a:latin typeface="Agency FB" panose="020B0503020202020204" pitchFamily="34" charset="0"/>
            </a:endParaRPr>
          </a:p>
        </p:txBody>
      </p:sp>
      <p:sp>
        <p:nvSpPr>
          <p:cNvPr id="12" name="TextBox 11">
            <a:extLst>
              <a:ext uri="{FF2B5EF4-FFF2-40B4-BE49-F238E27FC236}">
                <a16:creationId xmlns:a16="http://schemas.microsoft.com/office/drawing/2014/main" id="{920268D0-D859-4FA3-A504-23FBDA649FD5}"/>
              </a:ext>
            </a:extLst>
          </p:cNvPr>
          <p:cNvSpPr txBox="1"/>
          <p:nvPr/>
        </p:nvSpPr>
        <p:spPr>
          <a:xfrm>
            <a:off x="6339093" y="4886800"/>
            <a:ext cx="5514447" cy="1200329"/>
          </a:xfrm>
          <a:prstGeom prst="rect">
            <a:avLst/>
          </a:prstGeom>
          <a:noFill/>
        </p:spPr>
        <p:txBody>
          <a:bodyPr wrap="square" rtlCol="0">
            <a:spAutoFit/>
          </a:bodyPr>
          <a:lstStyle/>
          <a:p>
            <a:r>
              <a:rPr lang="en-IN">
                <a:latin typeface="Agency FB" panose="020B0503020202020204" pitchFamily="34" charset="0"/>
              </a:rPr>
              <a:t>We believe that making a vocabulary app that lets Kim create cards with more than just words and study them in quick but fun sessions will help her feel more excited and relaxed about studying, leading her to being 50% more successful in her learning journey.</a:t>
            </a:r>
            <a:endParaRPr lang="en-IN" dirty="0">
              <a:latin typeface="Agency FB" panose="020B0503020202020204" pitchFamily="34" charset="0"/>
            </a:endParaRPr>
          </a:p>
        </p:txBody>
      </p:sp>
      <p:cxnSp>
        <p:nvCxnSpPr>
          <p:cNvPr id="15" name="Straight Connector 14">
            <a:extLst>
              <a:ext uri="{FF2B5EF4-FFF2-40B4-BE49-F238E27FC236}">
                <a16:creationId xmlns:a16="http://schemas.microsoft.com/office/drawing/2014/main" id="{54984544-51C0-4712-8EDE-4F54A5BE9D84}"/>
              </a:ext>
            </a:extLst>
          </p:cNvPr>
          <p:cNvCxnSpPr>
            <a:cxnSpLocks/>
          </p:cNvCxnSpPr>
          <p:nvPr/>
        </p:nvCxnSpPr>
        <p:spPr>
          <a:xfrm>
            <a:off x="6096000" y="4257850"/>
            <a:ext cx="0" cy="1868069"/>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254434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506</TotalTime>
  <Words>363</Words>
  <Application>Microsoft Office PowerPoint</Application>
  <PresentationFormat>Widescreen</PresentationFormat>
  <Paragraphs>38</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Agency FB</vt:lpstr>
      <vt:lpstr>Algerian</vt:lpstr>
      <vt:lpstr>Arial</vt:lpstr>
      <vt:lpstr>Century Gothic</vt:lpstr>
      <vt:lpstr>Garamond</vt:lpstr>
      <vt:lpstr>Savon</vt:lpstr>
      <vt:lpstr>UX Task 1.3 : PROTO PERSONA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Task 1.3 : PROTO PERSONA</dc:title>
  <dc:creator>vivek bombatkar</dc:creator>
  <cp:lastModifiedBy>vivek bombatkar</cp:lastModifiedBy>
  <cp:revision>62</cp:revision>
  <dcterms:created xsi:type="dcterms:W3CDTF">2019-03-20T11:47:32Z</dcterms:created>
  <dcterms:modified xsi:type="dcterms:W3CDTF">2019-03-25T20:04:23Z</dcterms:modified>
</cp:coreProperties>
</file>